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E3B4-E2C9-4F51-B385-950EA9C5B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A008-4418-423D-BE57-658F0611B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6247-9D61-446A-B8DD-2D8AB5C1F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BC2F-21A5-42B1-AAA5-B56CF7141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48A3-F574-457E-B37F-27C46B51A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7A40-447D-407B-9630-56CA47F73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A2AD-AD65-43FF-8B03-70A242E17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9E42-61A3-4A74-ACA1-B5738E7AF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1277-F3AC-4D32-BCC6-9A7D60897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658AC-EAD3-457D-9F3C-9B6182070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EB2C6-8ECD-4E26-807C-FCB9F7E64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1E020-54C5-4EED-AEA0-952845EDC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8458200" cy="1470025"/>
          </a:xfrm>
        </p:spPr>
        <p:txBody>
          <a:bodyPr/>
          <a:lstStyle/>
          <a:p>
            <a:r>
              <a:rPr lang="en-US" sz="4000" b="1"/>
              <a:t>Ch 1.3 - Graphs of Functions</a:t>
            </a:r>
            <a:br>
              <a:rPr lang="en-US" sz="4000" b="1"/>
            </a:br>
            <a:r>
              <a:rPr lang="en-US" sz="4000" b="1"/>
              <a:t>Ch 1.4 - Slope and Rate of Change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z="3200" b="1"/>
              <a:t>1.4  Measuring Steepness ( pg 57)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                   </a:t>
            </a:r>
            <a:r>
              <a:rPr lang="en-US" sz="2400" b="1"/>
              <a:t>Which path is more strenuous ?</a:t>
            </a:r>
            <a:r>
              <a:rPr lang="en-US" sz="2400"/>
              <a:t> 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V="1">
            <a:off x="1676400" y="3276600"/>
            <a:ext cx="3581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486400" y="1905000"/>
            <a:ext cx="5984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5 ft</a:t>
            </a:r>
          </a:p>
          <a:p>
            <a:endParaRPr lang="en-US" sz="2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</a:rPr>
              <a:t>2 ft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 rot="16205050">
            <a:off x="1751807" y="1218406"/>
            <a:ext cx="2819400" cy="4189413"/>
          </a:xfrm>
          <a:prstGeom prst="rtTriangle">
            <a:avLst/>
          </a:prstGeom>
          <a:solidFill>
            <a:srgbClr val="33CC33">
              <a:alpha val="9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1066800" y="3429000"/>
            <a:ext cx="4191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248400" y="18288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410200" y="3352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81000" y="5410200"/>
            <a:ext cx="8337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Steepness</a:t>
            </a:r>
            <a:r>
              <a:rPr lang="en-US"/>
              <a:t> measures how </a:t>
            </a:r>
            <a:r>
              <a:rPr lang="en-US" u="sng"/>
              <a:t>sharply the altitude increases</a:t>
            </a:r>
            <a:r>
              <a:rPr lang="en-US"/>
              <a:t>..</a:t>
            </a:r>
          </a:p>
          <a:p>
            <a:r>
              <a:rPr lang="en-US"/>
              <a:t>To compare the steepness of two inclined paths, we compute the </a:t>
            </a:r>
            <a:r>
              <a:rPr lang="en-US" u="sng"/>
              <a:t>ratio of change</a:t>
            </a:r>
          </a:p>
          <a:p>
            <a:r>
              <a:rPr lang="en-US" u="sng"/>
              <a:t>in horizontal distance for each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r>
              <a:rPr lang="en-US" sz="3200" b="1">
                <a:latin typeface="Times New Roman" pitchFamily="18" charset="0"/>
              </a:rPr>
              <a:t>1.4 Slope  (Pg 59)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u="sng"/>
              <a:t>Definition of Slope</a:t>
            </a:r>
            <a:r>
              <a:rPr lang="en-US" sz="2400" b="1"/>
              <a:t>:  The slope of a line is the ratio</a:t>
            </a:r>
          </a:p>
          <a:p>
            <a:pPr algn="ctr">
              <a:buFontTx/>
              <a:buNone/>
            </a:pPr>
            <a:r>
              <a:rPr lang="en-US" sz="2400" b="1">
                <a:latin typeface="Times New Roman" pitchFamily="18" charset="0"/>
              </a:rPr>
              <a:t>Change in y- Coordinate</a:t>
            </a:r>
          </a:p>
          <a:p>
            <a:pPr algn="ctr">
              <a:buFontTx/>
              <a:buNone/>
            </a:pPr>
            <a:r>
              <a:rPr lang="en-US" sz="2400" b="1">
                <a:latin typeface="Times New Roman" pitchFamily="18" charset="0"/>
              </a:rPr>
              <a:t>Change in x- coordinate            </a:t>
            </a:r>
          </a:p>
          <a:p>
            <a:pPr>
              <a:buFontTx/>
              <a:buNone/>
            </a:pPr>
            <a:endParaRPr lang="en-US" sz="2400" b="1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400" b="1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40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895600" y="19812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990600" y="49530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 flipV="1">
            <a:off x="1066800" y="2438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609600" y="2743200"/>
            <a:ext cx="3124200" cy="18288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1676400" y="3886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2514600" y="3429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584325" y="3581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A              B</a:t>
            </a: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1752600" y="3962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050925" y="5067300"/>
            <a:ext cx="178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0       2      3       4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93725" y="3162300"/>
            <a:ext cx="2984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5</a:t>
            </a:r>
          </a:p>
          <a:p>
            <a:r>
              <a:rPr lang="en-US">
                <a:latin typeface="Times New Roman" pitchFamily="18" charset="0"/>
              </a:rPr>
              <a:t>4</a:t>
            </a:r>
          </a:p>
          <a:p>
            <a:r>
              <a:rPr lang="en-US">
                <a:latin typeface="Times New Roman" pitchFamily="18" charset="0"/>
              </a:rPr>
              <a:t>3</a:t>
            </a:r>
          </a:p>
          <a:p>
            <a:r>
              <a:rPr lang="en-US">
                <a:latin typeface="Times New Roman" pitchFamily="18" charset="0"/>
              </a:rPr>
              <a:t>2</a:t>
            </a:r>
          </a:p>
          <a:p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508125" y="5908675"/>
            <a:ext cx="5935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Slope = Change in y-coordinate =   5  - 4 =  1</a:t>
            </a:r>
          </a:p>
          <a:p>
            <a:r>
              <a:rPr lang="en-US" sz="2400" b="1">
                <a:latin typeface="Times New Roman" pitchFamily="18" charset="0"/>
              </a:rPr>
              <a:t>             Change in x- coordinate      4 – 2     2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6172200" y="632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7162800" y="632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2667000" y="6324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1828800" y="3962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21336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V="1">
            <a:off x="25908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25908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3200" b="1"/>
              <a:t>Notation for Slope  (Pg 60)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1905000" y="3733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2514600" y="7620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3200400" y="2819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1371600" y="1066800"/>
            <a:ext cx="3657600" cy="3429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724400" y="1371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3581400" y="28956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717925" y="2708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x</a:t>
            </a:r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4800600" y="2057400"/>
            <a:ext cx="2286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013325" y="1870075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y</a:t>
            </a:r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auto">
          <a:xfrm>
            <a:off x="3810000" y="48006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946525" y="4613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y</a:t>
            </a:r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auto">
          <a:xfrm>
            <a:off x="3810000" y="51816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946525" y="4994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x</a:t>
            </a:r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381000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108325" y="4841875"/>
            <a:ext cx="763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m =</a:t>
            </a:r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0" y="5257800"/>
            <a:ext cx="9144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                                      , where    x is not equal to zero</a:t>
            </a:r>
          </a:p>
          <a:p>
            <a:endParaRPr lang="en-US" sz="2400" b="1">
              <a:latin typeface="Times New Roman" pitchFamily="18" charset="0"/>
            </a:endParaRPr>
          </a:p>
          <a:p>
            <a:r>
              <a:rPr lang="en-US" sz="2400" b="1">
                <a:latin typeface="Times New Roman" pitchFamily="18" charset="0"/>
              </a:rPr>
              <a:t>The slope of line measures the </a:t>
            </a:r>
            <a:r>
              <a:rPr lang="en-US" sz="2400" b="1" u="sng">
                <a:latin typeface="Times New Roman" pitchFamily="18" charset="0"/>
              </a:rPr>
              <a:t>rate of change</a:t>
            </a:r>
            <a:r>
              <a:rPr lang="en-US" sz="2400" b="1">
                <a:latin typeface="Times New Roman" pitchFamily="18" charset="0"/>
              </a:rPr>
              <a:t> of the </a:t>
            </a:r>
            <a:r>
              <a:rPr lang="en-US" sz="2400" b="1" u="sng">
                <a:latin typeface="Times New Roman" pitchFamily="18" charset="0"/>
              </a:rPr>
              <a:t>output variable</a:t>
            </a:r>
            <a:r>
              <a:rPr lang="en-US" sz="2400" b="1">
                <a:latin typeface="Times New Roman" pitchFamily="18" charset="0"/>
              </a:rPr>
              <a:t> with respect to the </a:t>
            </a:r>
            <a:r>
              <a:rPr lang="en-US" sz="2400" b="1" u="sng">
                <a:latin typeface="Times New Roman" pitchFamily="18" charset="0"/>
              </a:rPr>
              <a:t>input variable </a:t>
            </a:r>
          </a:p>
        </p:txBody>
      </p:sp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4038600" y="5410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AutoShape 20"/>
          <p:cNvSpPr>
            <a:spLocks/>
          </p:cNvSpPr>
          <p:nvPr/>
        </p:nvSpPr>
        <p:spPr bwMode="auto">
          <a:xfrm rot="16230516">
            <a:off x="3920331" y="2632870"/>
            <a:ext cx="250825" cy="1541462"/>
          </a:xfrm>
          <a:prstGeom prst="leftBrace">
            <a:avLst>
              <a:gd name="adj1" fmla="val 5121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AutoShape 21"/>
          <p:cNvSpPr>
            <a:spLocks/>
          </p:cNvSpPr>
          <p:nvPr/>
        </p:nvSpPr>
        <p:spPr bwMode="auto">
          <a:xfrm>
            <a:off x="5486400" y="1371600"/>
            <a:ext cx="152400" cy="1371600"/>
          </a:xfrm>
          <a:prstGeom prst="righ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4495800" y="4343400"/>
            <a:ext cx="3284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Slope of a line</a:t>
            </a:r>
            <a:r>
              <a:rPr lang="en-US" sz="2000" b="1"/>
              <a:t> is given by</a:t>
            </a:r>
          </a:p>
        </p:txBody>
      </p:sp>
      <p:sp>
        <p:nvSpPr>
          <p:cNvPr id="13335" name="Oval 23"/>
          <p:cNvSpPr>
            <a:spLocks noChangeArrowheads="1"/>
          </p:cNvSpPr>
          <p:nvPr/>
        </p:nvSpPr>
        <p:spPr bwMode="auto">
          <a:xfrm flipV="1">
            <a:off x="31242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Oval 24"/>
          <p:cNvSpPr>
            <a:spLocks noChangeArrowheads="1"/>
          </p:cNvSpPr>
          <p:nvPr/>
        </p:nvSpPr>
        <p:spPr bwMode="auto">
          <a:xfrm flipV="1">
            <a:off x="4724400" y="1295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5699125" y="17891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Change in y coordinate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4098925" y="33893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Change in x coordinate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/>
              <a:t>Significance of the slope (Ex 6, Pg 63)</a:t>
            </a:r>
            <a:br>
              <a:rPr lang="en-US" sz="3200" b="1"/>
            </a:br>
            <a:r>
              <a:rPr lang="en-US" sz="1600" b="1"/>
              <a:t>The distance in miles traveled by a big-rig truck driver after t hours on the road. </a:t>
            </a:r>
            <a:br>
              <a:rPr lang="en-US" sz="1600" b="1"/>
            </a:br>
            <a:r>
              <a:rPr lang="en-US" sz="1600" b="1"/>
              <a:t>Compute the slope and what does the slope tell us ?</a:t>
            </a:r>
          </a:p>
        </p:txBody>
      </p:sp>
      <p:sp>
        <p:nvSpPr>
          <p:cNvPr id="14342" name="Text Box 6"/>
          <p:cNvSpPr txBox="1">
            <a:spLocks noGrp="1" noChangeArrowheads="1"/>
          </p:cNvSpPr>
          <p:nvPr>
            <p:ph idx="1"/>
          </p:nvPr>
        </p:nvSpPr>
        <p:spPr>
          <a:xfrm>
            <a:off x="2743200" y="762000"/>
            <a:ext cx="914400" cy="41148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2000"/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/>
              <a:t>250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b="1"/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/>
              <a:t>200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b="1"/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/>
              <a:t>150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b="1"/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/>
              <a:t>100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b="1"/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/>
              <a:t>50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b="1"/>
          </a:p>
          <a:p>
            <a:pPr>
              <a:spcBef>
                <a:spcPct val="0"/>
              </a:spcBef>
              <a:buFontTx/>
              <a:buNone/>
            </a:pPr>
            <a:endParaRPr lang="en-US" sz="2000" b="1"/>
          </a:p>
          <a:p>
            <a:pPr>
              <a:spcBef>
                <a:spcPct val="0"/>
              </a:spcBef>
              <a:buFontTx/>
              <a:buNone/>
            </a:pPr>
            <a:endParaRPr lang="en-US" sz="2000" b="1"/>
          </a:p>
          <a:p>
            <a:pPr>
              <a:spcBef>
                <a:spcPct val="0"/>
              </a:spcBef>
              <a:buFontTx/>
              <a:buNone/>
            </a:pPr>
            <a:endParaRPr lang="en-US" sz="2000"/>
          </a:p>
          <a:p>
            <a:pPr>
              <a:spcBef>
                <a:spcPct val="0"/>
              </a:spcBef>
              <a:buFontTx/>
              <a:buNone/>
            </a:pPr>
            <a:endParaRPr lang="en-US" sz="2000"/>
          </a:p>
          <a:p>
            <a:pPr>
              <a:spcBef>
                <a:spcPct val="0"/>
              </a:spcBef>
              <a:buFontTx/>
              <a:buNone/>
            </a:pPr>
            <a:endParaRPr lang="en-US" sz="2000"/>
          </a:p>
          <a:p>
            <a:pPr>
              <a:spcBef>
                <a:spcPct val="0"/>
              </a:spcBef>
              <a:buFontTx/>
              <a:buNone/>
            </a:pPr>
            <a:endParaRPr lang="en-US" sz="2000"/>
          </a:p>
          <a:p>
            <a:pPr>
              <a:spcBef>
                <a:spcPct val="0"/>
              </a:spcBef>
              <a:buFontTx/>
              <a:buNone/>
            </a:pPr>
            <a:endParaRPr lang="en-US" sz="2000"/>
          </a:p>
          <a:p>
            <a:pPr>
              <a:spcBef>
                <a:spcPct val="0"/>
              </a:spcBef>
              <a:buFontTx/>
              <a:buNone/>
            </a:pPr>
            <a:endParaRPr lang="en-US" sz="2000"/>
          </a:p>
          <a:p>
            <a:pPr>
              <a:spcBef>
                <a:spcPct val="0"/>
              </a:spcBef>
              <a:buFontTx/>
              <a:buNone/>
            </a:pPr>
            <a:endParaRPr lang="en-US" sz="2000"/>
          </a:p>
          <a:p>
            <a:pPr>
              <a:spcBef>
                <a:spcPct val="0"/>
              </a:spcBef>
              <a:buFontTx/>
              <a:buNone/>
            </a:pPr>
            <a:endParaRPr lang="en-US" sz="2000"/>
          </a:p>
          <a:p>
            <a:pPr>
              <a:spcBef>
                <a:spcPct val="0"/>
              </a:spcBef>
              <a:buFontTx/>
              <a:buNone/>
            </a:pPr>
            <a:endParaRPr lang="en-US" sz="2000"/>
          </a:p>
          <a:p>
            <a:pPr>
              <a:spcBef>
                <a:spcPct val="0"/>
              </a:spcBef>
              <a:buFontTx/>
              <a:buNone/>
            </a:pPr>
            <a:endParaRPr lang="en-US" sz="2000"/>
          </a:p>
          <a:p>
            <a:pPr>
              <a:spcBef>
                <a:spcPct val="0"/>
              </a:spcBef>
              <a:buFontTx/>
              <a:buNone/>
            </a:pPr>
            <a:endParaRPr lang="en-US" sz="2000"/>
          </a:p>
          <a:p>
            <a:pPr>
              <a:spcBef>
                <a:spcPct val="0"/>
              </a:spcBef>
              <a:buFontTx/>
              <a:buNone/>
            </a:pPr>
            <a:endParaRPr lang="en-US" sz="2000"/>
          </a:p>
          <a:p>
            <a:pPr>
              <a:spcBef>
                <a:spcPct val="0"/>
              </a:spcBef>
              <a:buFontTx/>
              <a:buNone/>
            </a:pPr>
            <a:endParaRPr lang="en-US" sz="2000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3886200" y="43434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V="1">
            <a:off x="3886200" y="1219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343400" y="4495800"/>
            <a:ext cx="372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1          2           3          4         </a:t>
            </a:r>
            <a:r>
              <a:rPr lang="en-US" b="1">
                <a:latin typeface="Times New Roman" pitchFamily="18" charset="0"/>
              </a:rPr>
              <a:t>5          t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3886200" y="914400"/>
            <a:ext cx="3429000" cy="3429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5181600" y="3048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5867400" y="3124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003925" y="2936875"/>
            <a:ext cx="74453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t = 2</a:t>
            </a:r>
          </a:p>
          <a:p>
            <a:endParaRPr lang="en-US">
              <a:latin typeface="Times New Roman" pitchFamily="18" charset="0"/>
            </a:endParaRP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6553200" y="1676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629400" y="21336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842125" y="20193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 = 100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765925" y="14859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H (4, 200)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962400" y="2667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G (2, 100)</a:t>
            </a:r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2971800" y="55626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048000" y="5410200"/>
            <a:ext cx="57689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D   Change in distance  </a:t>
            </a:r>
            <a:r>
              <a:rPr lang="en-US" b="1" baseline="-25000">
                <a:latin typeface="Times New Roman" pitchFamily="18" charset="0"/>
              </a:rPr>
              <a:t>       </a:t>
            </a:r>
            <a:r>
              <a:rPr lang="en-US" b="1">
                <a:latin typeface="Times New Roman" pitchFamily="18" charset="0"/>
              </a:rPr>
              <a:t>100miles</a:t>
            </a:r>
          </a:p>
          <a:p>
            <a:r>
              <a:rPr lang="en-US" b="1">
                <a:latin typeface="Times New Roman" pitchFamily="18" charset="0"/>
              </a:rPr>
              <a:t>     =                                =                     =   50 miles per hour</a:t>
            </a:r>
          </a:p>
          <a:p>
            <a:r>
              <a:rPr lang="en-US" b="1">
                <a:latin typeface="Times New Roman" pitchFamily="18" charset="0"/>
              </a:rPr>
              <a:t>T      Change in time            2 hours</a:t>
            </a:r>
          </a:p>
          <a:p>
            <a:endParaRPr lang="en-US" b="1">
              <a:latin typeface="Times New Roman" pitchFamily="18" charset="0"/>
            </a:endParaRP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>
            <a:off x="2971800" y="60960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2971800" y="5867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3581400" y="5867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1447800" y="5715000"/>
            <a:ext cx="155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Slope m = </a:t>
            </a:r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5715000" y="5867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4327525" y="4937125"/>
            <a:ext cx="1438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No of hours</a:t>
            </a:r>
            <a:r>
              <a:rPr lang="en-US" sz="1600"/>
              <a:t>  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 rot="-5400000">
            <a:off x="1063625" y="2341563"/>
            <a:ext cx="2682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Distance in miles traveled</a:t>
            </a:r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5867400" y="5105400"/>
            <a:ext cx="2133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flipV="1">
            <a:off x="2667000" y="1219200"/>
            <a:ext cx="0" cy="2438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1600200" y="6324600"/>
            <a:ext cx="677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/>
              <a:t>The slope represents the trucker’s average speed or velocity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726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/>
              <a:t/>
            </a:r>
            <a:br>
              <a:rPr lang="en-US" sz="3200" b="1"/>
            </a:br>
            <a:r>
              <a:rPr lang="en-US" sz="3200" b="1"/>
              <a:t>Formula for Slope two point slope form (Pg 64)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981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/>
              <a:t>     Slope Formula</a:t>
            </a:r>
            <a:r>
              <a:rPr lang="en-US" sz="1800" dirty="0"/>
              <a:t>  m =     y</a:t>
            </a:r>
            <a:r>
              <a:rPr lang="en-US" sz="1800" baseline="-25000" dirty="0"/>
              <a:t>2 </a:t>
            </a:r>
            <a:r>
              <a:rPr lang="en-US" sz="1800" dirty="0"/>
              <a:t>– y</a:t>
            </a:r>
            <a:r>
              <a:rPr lang="en-US" sz="1800" baseline="-25000" dirty="0"/>
              <a:t>1</a:t>
            </a:r>
            <a:r>
              <a:rPr lang="en-US" sz="1800" dirty="0"/>
              <a:t>       9 -(-6)      -15       - 3</a:t>
            </a:r>
          </a:p>
          <a:p>
            <a:pPr>
              <a:buFontTx/>
              <a:buNone/>
            </a:pPr>
            <a:r>
              <a:rPr lang="en-US" sz="1800" dirty="0"/>
              <a:t>                                                     x</a:t>
            </a:r>
            <a:r>
              <a:rPr lang="en-US" sz="1800" baseline="-25000" dirty="0"/>
              <a:t>2 </a:t>
            </a:r>
            <a:r>
              <a:rPr lang="en-US" sz="1800" dirty="0"/>
              <a:t>– x</a:t>
            </a:r>
            <a:r>
              <a:rPr lang="en-US" sz="1800" baseline="-25000" dirty="0"/>
              <a:t>1</a:t>
            </a:r>
            <a:r>
              <a:rPr lang="en-US" sz="1800" dirty="0"/>
              <a:t>   </a:t>
            </a:r>
            <a:r>
              <a:rPr lang="en-US" sz="1800" baseline="30000" dirty="0"/>
              <a:t>= </a:t>
            </a:r>
            <a:r>
              <a:rPr lang="en-US" sz="1800" dirty="0"/>
              <a:t>   2 - 7    </a:t>
            </a:r>
            <a:r>
              <a:rPr lang="en-US" sz="1800" baseline="30000" dirty="0"/>
              <a:t>=</a:t>
            </a:r>
            <a:r>
              <a:rPr lang="en-US" sz="1800" dirty="0"/>
              <a:t>  </a:t>
            </a:r>
            <a:r>
              <a:rPr lang="en-US" sz="1800" dirty="0" smtClean="0"/>
              <a:t>    </a:t>
            </a:r>
            <a:r>
              <a:rPr lang="en-US" sz="1800" dirty="0"/>
              <a:t>5      </a:t>
            </a:r>
            <a:r>
              <a:rPr lang="en-US" sz="1800" baseline="30000" dirty="0"/>
              <a:t>=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4114800" y="2438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889125" y="955675"/>
            <a:ext cx="2211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m =                  =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3048000" y="9144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 rot="3465007" flipV="1">
            <a:off x="3048000" y="12954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200400" y="685800"/>
            <a:ext cx="412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y</a:t>
            </a:r>
          </a:p>
          <a:p>
            <a:r>
              <a:rPr lang="en-US" sz="2400">
                <a:latin typeface="Times New Roman" pitchFamily="18" charset="0"/>
              </a:rPr>
              <a:t> x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2971800" y="1143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2209800" y="52578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3505200" y="25908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4191000" y="3352800"/>
            <a:ext cx="93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 (2, 9)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6172200" y="6491288"/>
            <a:ext cx="101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(7, -6)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2895600" y="3276600"/>
            <a:ext cx="4127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10</a:t>
            </a:r>
          </a:p>
          <a:p>
            <a:endParaRPr lang="en-US">
              <a:latin typeface="Times New Roman" pitchFamily="18" charset="0"/>
            </a:endParaRPr>
          </a:p>
          <a:p>
            <a:endParaRPr lang="en-US">
              <a:latin typeface="Times New Roman" pitchFamily="18" charset="0"/>
            </a:endParaRPr>
          </a:p>
          <a:p>
            <a:endParaRPr lang="en-US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5</a:t>
            </a:r>
          </a:p>
          <a:p>
            <a:endParaRPr lang="en-US">
              <a:latin typeface="Times New Roman" pitchFamily="18" charset="0"/>
            </a:endParaRPr>
          </a:p>
          <a:p>
            <a:endParaRPr lang="en-US">
              <a:latin typeface="Times New Roman" pitchFamily="18" charset="0"/>
            </a:endParaRPr>
          </a:p>
          <a:p>
            <a:endParaRPr lang="en-US">
              <a:latin typeface="Times New Roman" pitchFamily="18" charset="0"/>
            </a:endParaRPr>
          </a:p>
          <a:p>
            <a:endParaRPr lang="en-US">
              <a:latin typeface="Times New Roman" pitchFamily="18" charset="0"/>
            </a:endParaRPr>
          </a:p>
          <a:p>
            <a:endParaRPr lang="en-US">
              <a:latin typeface="Times New Roman" pitchFamily="18" charset="0"/>
            </a:endParaRPr>
          </a:p>
          <a:p>
            <a:endParaRPr lang="en-US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-5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200400" y="5410200"/>
            <a:ext cx="300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                                 </a:t>
            </a:r>
            <a:r>
              <a:rPr lang="en-US">
                <a:latin typeface="Times New Roman" pitchFamily="18" charset="0"/>
              </a:rPr>
              <a:t>10</a:t>
            </a: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51816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6019800" y="2438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0" y="1524000"/>
            <a:ext cx="8605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slope of the line passing through the points P</a:t>
            </a:r>
            <a:r>
              <a:rPr lang="en-US" baseline="-25000"/>
              <a:t>1</a:t>
            </a:r>
            <a:r>
              <a:rPr lang="en-US"/>
              <a:t>(x</a:t>
            </a:r>
            <a:r>
              <a:rPr lang="en-US" baseline="-25000"/>
              <a:t>1</a:t>
            </a:r>
            <a:r>
              <a:rPr lang="en-US"/>
              <a:t>, y</a:t>
            </a:r>
            <a:r>
              <a:rPr lang="en-US" baseline="-25000"/>
              <a:t>1)</a:t>
            </a:r>
            <a:r>
              <a:rPr lang="en-US"/>
              <a:t> and P</a:t>
            </a:r>
            <a:r>
              <a:rPr lang="en-US" baseline="-25000"/>
              <a:t>2 </a:t>
            </a:r>
            <a:r>
              <a:rPr lang="en-US"/>
              <a:t>( x</a:t>
            </a:r>
            <a:r>
              <a:rPr lang="en-US" baseline="-25000"/>
              <a:t>2</a:t>
            </a:r>
            <a:r>
              <a:rPr lang="en-US"/>
              <a:t>, y</a:t>
            </a:r>
            <a:r>
              <a:rPr lang="en-US" baseline="-25000"/>
              <a:t>2</a:t>
            </a:r>
            <a:r>
              <a:rPr lang="en-US"/>
              <a:t>) is given by</a:t>
            </a:r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H="1" flipV="1">
            <a:off x="3505200" y="3124200"/>
            <a:ext cx="2438400" cy="3733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0" name="Oval 20"/>
          <p:cNvSpPr>
            <a:spLocks noChangeArrowheads="1"/>
          </p:cNvSpPr>
          <p:nvPr/>
        </p:nvSpPr>
        <p:spPr bwMode="auto">
          <a:xfrm>
            <a:off x="3810000" y="3581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Oval 21"/>
          <p:cNvSpPr>
            <a:spLocks noChangeArrowheads="1"/>
          </p:cNvSpPr>
          <p:nvPr/>
        </p:nvSpPr>
        <p:spPr bwMode="auto">
          <a:xfrm>
            <a:off x="5791200" y="662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4191000" y="762000"/>
            <a:ext cx="835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  <a:r>
              <a:rPr lang="en-US" baseline="-25000"/>
              <a:t>2</a:t>
            </a:r>
            <a:r>
              <a:rPr lang="en-US"/>
              <a:t> – y</a:t>
            </a:r>
            <a:r>
              <a:rPr lang="en-US" baseline="-25000"/>
              <a:t>1</a:t>
            </a: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4191000" y="1143000"/>
            <a:ext cx="835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2</a:t>
            </a:r>
            <a:r>
              <a:rPr lang="en-US"/>
              <a:t> – x</a:t>
            </a:r>
            <a:r>
              <a:rPr lang="en-US" baseline="-25000"/>
              <a:t>1</a:t>
            </a: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4191000" y="1143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5791200" y="914400"/>
            <a:ext cx="38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6172200" y="990600"/>
            <a:ext cx="579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 x</a:t>
            </a:r>
            <a:r>
              <a:rPr lang="en-US" baseline="-25000"/>
              <a:t>1</a:t>
            </a:r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>
            <a:off x="6248400" y="1066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sz="3200" b="1"/>
              <a:t>Slope formula in Function Notation ( Pg 64 )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400" baseline="-25000"/>
              <a:t>m =</a:t>
            </a:r>
            <a:r>
              <a:rPr lang="en-US"/>
              <a:t> y</a:t>
            </a:r>
            <a:r>
              <a:rPr lang="en-US" baseline="-25000"/>
              <a:t>2</a:t>
            </a:r>
            <a:r>
              <a:rPr lang="en-US"/>
              <a:t> – y</a:t>
            </a:r>
            <a:r>
              <a:rPr lang="en-US" baseline="-25000"/>
              <a:t>1 </a:t>
            </a:r>
            <a:r>
              <a:rPr lang="en-US"/>
              <a:t>          f(x</a:t>
            </a:r>
            <a:r>
              <a:rPr lang="en-US" baseline="-25000"/>
              <a:t>2</a:t>
            </a:r>
            <a:r>
              <a:rPr lang="en-US"/>
              <a:t>) – f(x</a:t>
            </a:r>
            <a:r>
              <a:rPr lang="en-US" baseline="-25000"/>
              <a:t>1</a:t>
            </a:r>
            <a:r>
              <a:rPr lang="en-US"/>
              <a:t>)   , x</a:t>
            </a:r>
            <a:r>
              <a:rPr lang="en-US" baseline="-25000"/>
              <a:t>2 = </a:t>
            </a:r>
            <a:r>
              <a:rPr lang="en-US"/>
              <a:t>x</a:t>
            </a:r>
            <a:r>
              <a:rPr lang="en-US" baseline="-25000"/>
              <a:t>1</a:t>
            </a:r>
            <a:endParaRPr lang="en-US"/>
          </a:p>
          <a:p>
            <a:pPr>
              <a:buFontTx/>
              <a:buNone/>
            </a:pPr>
            <a:r>
              <a:rPr lang="en-US"/>
              <a:t>       x</a:t>
            </a:r>
            <a:r>
              <a:rPr lang="en-US" baseline="-25000"/>
              <a:t>2</a:t>
            </a:r>
            <a:r>
              <a:rPr lang="en-US"/>
              <a:t> – x</a:t>
            </a:r>
            <a:r>
              <a:rPr lang="en-US" baseline="-25000"/>
              <a:t>1</a:t>
            </a:r>
            <a:r>
              <a:rPr lang="en-US"/>
              <a:t>      </a:t>
            </a:r>
            <a:r>
              <a:rPr lang="en-US" sz="4400" baseline="30000"/>
              <a:t>=</a:t>
            </a:r>
            <a:r>
              <a:rPr lang="en-US"/>
              <a:t>     x</a:t>
            </a:r>
            <a:r>
              <a:rPr lang="en-US" baseline="-25000"/>
              <a:t>2</a:t>
            </a:r>
            <a:r>
              <a:rPr lang="en-US"/>
              <a:t>  - x</a:t>
            </a:r>
            <a:r>
              <a:rPr lang="en-US" baseline="-25000"/>
              <a:t>1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295400" y="2209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581400" y="2209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>
            <a:off x="5791200" y="1828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u="sng"/>
              <a:t/>
            </a:r>
            <a:br>
              <a:rPr lang="en-US" sz="2000" b="1" u="sng"/>
            </a:br>
            <a:r>
              <a:rPr lang="en-US" sz="2000" b="1" u="sng"/>
              <a:t/>
            </a:r>
            <a:br>
              <a:rPr lang="en-US" sz="2000" b="1" u="sng"/>
            </a:br>
            <a:r>
              <a:rPr lang="en-US" sz="3200" b="1" u="sng"/>
              <a:t>Ex 1.4 ( Pg = 67) </a:t>
            </a:r>
            <a:r>
              <a:rPr lang="en-US" sz="3200" b="1"/>
              <a:t>No 11 .</a:t>
            </a:r>
            <a:r>
              <a:rPr lang="en-US" sz="2000" b="1"/>
              <a:t/>
            </a:r>
            <a:br>
              <a:rPr lang="en-US" sz="2000" b="1"/>
            </a:br>
            <a:r>
              <a:rPr lang="en-US" sz="2000" b="1"/>
              <a:t> </a:t>
            </a:r>
            <a:br>
              <a:rPr lang="en-US" sz="2000" b="1"/>
            </a:br>
            <a:r>
              <a:rPr lang="en-US" sz="2000" b="1"/>
              <a:t>a)</a:t>
            </a:r>
            <a:r>
              <a:rPr lang="en-US" sz="2000"/>
              <a:t> </a:t>
            </a:r>
            <a:r>
              <a:rPr lang="en-US" sz="2000" b="1"/>
              <a:t>Graph each line by the </a:t>
            </a:r>
            <a:r>
              <a:rPr lang="en-US" sz="2000" b="1" u="sng"/>
              <a:t>intercept method</a:t>
            </a:r>
            <a:r>
              <a:rPr lang="en-US" sz="2000" b="1"/>
              <a:t/>
            </a:r>
            <a:br>
              <a:rPr lang="en-US" sz="2000" b="1"/>
            </a:br>
            <a:r>
              <a:rPr lang="en-US" sz="2000" b="1"/>
              <a:t> b) Use the intercepts to compute the </a:t>
            </a:r>
            <a:r>
              <a:rPr lang="en-US" sz="2000" b="1" u="sng"/>
              <a:t>slope</a:t>
            </a:r>
            <a:br>
              <a:rPr lang="en-US" sz="2000" b="1" u="sng"/>
            </a:br>
            <a:r>
              <a:rPr lang="en-US" sz="2000" b="1"/>
              <a:t>                          2y + 6x = -18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1336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/>
              <a:t>Set x =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2y + 6(0) = -18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2y = -18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y = -9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The </a:t>
            </a:r>
            <a:r>
              <a:rPr lang="en-US" sz="2000" b="1" u="sng" dirty="0"/>
              <a:t>y-intercept</a:t>
            </a:r>
            <a:r>
              <a:rPr lang="en-US" sz="2000" b="1" dirty="0"/>
              <a:t> </a:t>
            </a:r>
            <a:r>
              <a:rPr lang="en-US" sz="2000" dirty="0"/>
              <a:t>is ( 0,-9)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/>
              <a:t>Set y =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2( 0) + 6(x) = -18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6x = -18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x = -3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The </a:t>
            </a:r>
            <a:r>
              <a:rPr lang="en-US" sz="2000" b="1" u="sng" dirty="0"/>
              <a:t>x- intercept</a:t>
            </a:r>
            <a:r>
              <a:rPr lang="en-US" sz="2000" dirty="0"/>
              <a:t> is ( -3, 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b) Slope  m = 0 –(-9) = 9 = - 3 </a:t>
            </a:r>
            <a:r>
              <a:rPr lang="en-US" sz="2000" b="1" dirty="0"/>
              <a:t>(Use Slope formula 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                       -3 – 0     </a:t>
            </a:r>
            <a:r>
              <a:rPr lang="en-US" sz="2000" dirty="0" smtClean="0"/>
              <a:t> -</a:t>
            </a:r>
            <a:r>
              <a:rPr lang="en-US" sz="2000" dirty="0"/>
              <a:t>3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5943600" y="3962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7696200" y="29718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6477000" y="3581400"/>
            <a:ext cx="137160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080125" y="4075113"/>
            <a:ext cx="249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-4        -2                    2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7299325" y="4227513"/>
            <a:ext cx="3873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-2</a:t>
            </a:r>
          </a:p>
          <a:p>
            <a:endParaRPr lang="en-US"/>
          </a:p>
          <a:p>
            <a:r>
              <a:rPr lang="en-US"/>
              <a:t>-4</a:t>
            </a:r>
          </a:p>
          <a:p>
            <a:endParaRPr lang="en-US"/>
          </a:p>
          <a:p>
            <a:r>
              <a:rPr lang="en-US"/>
              <a:t>-6</a:t>
            </a:r>
          </a:p>
          <a:p>
            <a:endParaRPr lang="en-US"/>
          </a:p>
          <a:p>
            <a:r>
              <a:rPr lang="en-US"/>
              <a:t>-8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2590800" y="609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689725" y="3389313"/>
            <a:ext cx="79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(-3, 0)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7756525" y="6284913"/>
            <a:ext cx="79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(0, -9)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622925" y="2779713"/>
            <a:ext cx="1416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x- Intercept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7791450" y="58674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y-intercept</a:t>
            </a:r>
          </a:p>
        </p:txBody>
      </p:sp>
      <p:sp>
        <p:nvSpPr>
          <p:cNvPr id="17423" name="Oval 15"/>
          <p:cNvSpPr>
            <a:spLocks noChangeArrowheads="1"/>
          </p:cNvSpPr>
          <p:nvPr/>
        </p:nvSpPr>
        <p:spPr bwMode="auto">
          <a:xfrm flipV="1">
            <a:off x="6629400" y="3886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Oval 16"/>
          <p:cNvSpPr>
            <a:spLocks noChangeArrowheads="1"/>
          </p:cNvSpPr>
          <p:nvPr/>
        </p:nvSpPr>
        <p:spPr bwMode="auto">
          <a:xfrm flipV="1">
            <a:off x="7620000" y="6477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>
            <a:off x="1828800" y="6095999"/>
            <a:ext cx="533400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u="sng"/>
              <a:t>No. 34</a:t>
            </a:r>
            <a:r>
              <a:rPr lang="en-US" sz="2000"/>
              <a:t> </a:t>
            </a:r>
            <a:br>
              <a:rPr lang="en-US" sz="2000"/>
            </a:br>
            <a:r>
              <a:rPr lang="en-US" sz="1800"/>
              <a:t>The graph shows the amount of garbage, G (in tons), that has been deposited at a dump site t years after new regulations go into effect</a:t>
            </a:r>
            <a:br>
              <a:rPr lang="en-US" sz="1800"/>
            </a:br>
            <a:r>
              <a:rPr lang="en-US" sz="1800"/>
              <a:t>a) Choose </a:t>
            </a:r>
            <a:r>
              <a:rPr lang="en-US" sz="1800" b="1" u="sng"/>
              <a:t>two points</a:t>
            </a:r>
            <a:r>
              <a:rPr lang="en-US" sz="1800"/>
              <a:t> and compute the </a:t>
            </a:r>
            <a:r>
              <a:rPr lang="en-US" sz="1800" b="1" u="sng"/>
              <a:t>slope of the graph</a:t>
            </a:r>
            <a:r>
              <a:rPr lang="en-US" sz="1800"/>
              <a:t> ( including units )</a:t>
            </a:r>
            <a:br>
              <a:rPr lang="en-US" sz="1800"/>
            </a:br>
            <a:r>
              <a:rPr lang="en-US" sz="1800"/>
              <a:t>b) Explain what the slope measures in the context of the problem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914400" y="3886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914400" y="1524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914400" y="1905000"/>
            <a:ext cx="1828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 flipV="1">
            <a:off x="914400" y="3581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 flipV="1">
            <a:off x="1828800" y="2667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050925" y="3897313"/>
            <a:ext cx="2054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    5       10       15      20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81000" y="2133600"/>
            <a:ext cx="436563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200</a:t>
            </a:r>
          </a:p>
          <a:p>
            <a:endParaRPr lang="en-US" sz="1200"/>
          </a:p>
          <a:p>
            <a:r>
              <a:rPr lang="en-US" sz="1200"/>
              <a:t>150</a:t>
            </a:r>
          </a:p>
          <a:p>
            <a:endParaRPr lang="en-US" sz="1200"/>
          </a:p>
          <a:p>
            <a:r>
              <a:rPr lang="en-US" sz="1200"/>
              <a:t>100</a:t>
            </a:r>
          </a:p>
          <a:p>
            <a:endParaRPr lang="en-US" sz="1200"/>
          </a:p>
          <a:p>
            <a:r>
              <a:rPr lang="en-US" sz="1200"/>
              <a:t>50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88925" y="3668713"/>
            <a:ext cx="695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(0, 25)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965325" y="2525713"/>
            <a:ext cx="941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( 10, 150)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127125" y="4913313"/>
            <a:ext cx="50419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Slope m = 150 – 25  = 125  = 12.5 tons per year</a:t>
            </a:r>
          </a:p>
          <a:p>
            <a:r>
              <a:rPr lang="en-US"/>
              <a:t>                   10 – 0        10</a:t>
            </a:r>
          </a:p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2362200" y="5257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3505200" y="525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800" b="1" dirty="0"/>
              <a:t>Evaluate the function at x = a and x = b, and find the</a:t>
            </a:r>
            <a:r>
              <a:rPr lang="en-US" sz="1800" b="1" u="sng" dirty="0"/>
              <a:t> slope</a:t>
            </a:r>
            <a:r>
              <a:rPr lang="en-US" sz="1800" b="1" dirty="0"/>
              <a:t> of the line segment joining the </a:t>
            </a:r>
            <a:r>
              <a:rPr lang="en-US" sz="1800" b="1" u="sng" dirty="0"/>
              <a:t>two corresponding points</a:t>
            </a:r>
            <a:r>
              <a:rPr lang="en-US" sz="1800" b="1" dirty="0"/>
              <a:t> on the graph, illustrate the </a:t>
            </a:r>
            <a:r>
              <a:rPr lang="en-US" sz="1800" b="1" u="sng" dirty="0"/>
              <a:t>line segment</a:t>
            </a:r>
            <a:r>
              <a:rPr lang="en-US" sz="1800" b="1" dirty="0"/>
              <a:t> on a graph of the function</a:t>
            </a:r>
            <a:br>
              <a:rPr lang="en-US" sz="1800" b="1" dirty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b="1" u="sng" dirty="0"/>
              <a:t>No 55</a:t>
            </a:r>
            <a:r>
              <a:rPr lang="en-US" sz="1600" b="1" dirty="0"/>
              <a:t>   h(x)=   4                    a)  a = 0, b = 6       b) a = -1, b = 2               </a:t>
            </a:r>
            <a:br>
              <a:rPr lang="en-US" sz="1600" b="1" dirty="0"/>
            </a:br>
            <a:r>
              <a:rPr lang="en-US" sz="1600" b="1" dirty="0"/>
              <a:t>                     </a:t>
            </a:r>
            <a:r>
              <a:rPr lang="en-US" sz="1600" b="1" dirty="0" smtClean="0"/>
              <a:t>   x </a:t>
            </a:r>
            <a:r>
              <a:rPr lang="en-US" sz="1600" b="1" dirty="0"/>
              <a:t>+ 2</a:t>
            </a:r>
          </a:p>
        </p:txBody>
      </p:sp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1828800"/>
            <a:ext cx="1885950" cy="1276350"/>
          </a:xfrm>
          <a:noFill/>
          <a:ln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9050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1219200" y="1828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743200" y="2819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V="1">
            <a:off x="48768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6477000" y="2895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 flipV="1">
            <a:off x="1447800" y="259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 flipV="1">
            <a:off x="2667000" y="2743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1447800" y="25908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 flipV="1">
            <a:off x="4953000" y="2362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 flipV="1">
            <a:off x="55626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4953000" y="2362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669925" y="3541713"/>
            <a:ext cx="40449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h(a) = h(0) =    4      = 2</a:t>
            </a:r>
          </a:p>
          <a:p>
            <a:r>
              <a:rPr lang="en-US"/>
              <a:t>                     0 + 2</a:t>
            </a:r>
          </a:p>
          <a:p>
            <a:r>
              <a:rPr lang="en-US"/>
              <a:t>h(b) = h(6) = 4    =    1</a:t>
            </a:r>
          </a:p>
          <a:p>
            <a:r>
              <a:rPr lang="en-US"/>
              <a:t>                  6 + 2       2</a:t>
            </a:r>
          </a:p>
          <a:p>
            <a:r>
              <a:rPr lang="en-US"/>
              <a:t>m =  h(b) – h(a)  = ½  - 2  = -3/2 = -1/4</a:t>
            </a:r>
          </a:p>
          <a:p>
            <a:r>
              <a:rPr lang="en-US"/>
              <a:t>          b – a             6 – 0       6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2133600" y="3810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1219200" y="4953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2667000" y="495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3581400" y="4953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1050925" y="2471738"/>
            <a:ext cx="5826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( 0, 2)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032125" y="2525713"/>
            <a:ext cx="646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(6, ½)</a:t>
            </a: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4876800" y="3581400"/>
            <a:ext cx="4267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h(a) = h(-1) =    4      = 4</a:t>
            </a:r>
          </a:p>
          <a:p>
            <a:r>
              <a:rPr lang="en-US"/>
              <a:t>                     (-1) + 2</a:t>
            </a:r>
          </a:p>
          <a:p>
            <a:r>
              <a:rPr lang="en-US"/>
              <a:t>h(b) = h(2) = 4  =    1</a:t>
            </a:r>
          </a:p>
          <a:p>
            <a:r>
              <a:rPr lang="en-US"/>
              <a:t>                   2 + 2    </a:t>
            </a:r>
          </a:p>
          <a:p>
            <a:r>
              <a:rPr lang="en-US"/>
              <a:t>m =  h(b) – h(a)  = 1  - 4  = -3 = - 1</a:t>
            </a:r>
          </a:p>
          <a:p>
            <a:r>
              <a:rPr lang="en-US"/>
              <a:t>          b – a            2 – (-1)   3</a:t>
            </a:r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6324600" y="3886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6172200" y="4419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5410200" y="5029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6781800" y="5029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7696200" y="502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038600" y="2133600"/>
            <a:ext cx="704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( -1, 4)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5622925" y="2449513"/>
            <a:ext cx="59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(</a:t>
            </a:r>
            <a:r>
              <a:rPr lang="en-US" sz="1400" b="1"/>
              <a:t>2, 1)</a:t>
            </a:r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1066800" y="137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>
            <a:off x="1981200" y="441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2743200" y="4343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839200" cy="838200"/>
          </a:xfrm>
        </p:spPr>
        <p:txBody>
          <a:bodyPr>
            <a:normAutofit fontScale="90000"/>
          </a:bodyPr>
          <a:lstStyle/>
          <a:p>
            <a:r>
              <a:rPr lang="en-US" sz="2400" b="1"/>
              <a:t/>
            </a:r>
            <a:br>
              <a:rPr lang="en-US" sz="2400" b="1"/>
            </a:br>
            <a:r>
              <a:rPr lang="en-US" sz="2400" b="1"/>
              <a:t>Ch 1.3 Graphs of Functions (Pg 39)( Ex 1)</a:t>
            </a:r>
            <a:br>
              <a:rPr lang="en-US" sz="2400" b="1"/>
            </a:br>
            <a:r>
              <a:rPr lang="en-US" sz="2400" b="1">
                <a:solidFill>
                  <a:schemeClr val="tx1"/>
                </a:solidFill>
              </a:rPr>
              <a:t>Reading Function Values from a Graph</a:t>
            </a:r>
            <a:r>
              <a:rPr lang="en-US" sz="2000" b="1">
                <a:solidFill>
                  <a:schemeClr val="tx1"/>
                </a:solidFill>
              </a:rPr>
              <a:t/>
            </a:r>
            <a:br>
              <a:rPr lang="en-US" sz="2000" b="1">
                <a:solidFill>
                  <a:schemeClr val="tx1"/>
                </a:solidFill>
              </a:rPr>
            </a:br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3099" name="Text Box 27"/>
          <p:cNvSpPr txBox="1">
            <a:spLocks noGrp="1" noChangeArrowheads="1"/>
          </p:cNvSpPr>
          <p:nvPr>
            <p:ph idx="1"/>
          </p:nvPr>
        </p:nvSpPr>
        <p:spPr>
          <a:xfrm>
            <a:off x="228600" y="1905000"/>
            <a:ext cx="1905000" cy="43434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600"/>
              <a:t>2500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600"/>
          </a:p>
          <a:p>
            <a:pPr>
              <a:spcBef>
                <a:spcPct val="0"/>
              </a:spcBef>
              <a:buFontTx/>
              <a:buNone/>
            </a:pPr>
            <a:r>
              <a:rPr lang="en-US" sz="1600"/>
              <a:t>2400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600"/>
          </a:p>
          <a:p>
            <a:pPr>
              <a:spcBef>
                <a:spcPct val="0"/>
              </a:spcBef>
              <a:buFontTx/>
              <a:buNone/>
            </a:pPr>
            <a:r>
              <a:rPr lang="en-US" sz="1600"/>
              <a:t>2300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600"/>
          </a:p>
          <a:p>
            <a:pPr>
              <a:spcBef>
                <a:spcPct val="0"/>
              </a:spcBef>
              <a:buFontTx/>
              <a:buNone/>
            </a:pPr>
            <a:r>
              <a:rPr lang="en-US" sz="1600"/>
              <a:t>2200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600"/>
          </a:p>
          <a:p>
            <a:pPr>
              <a:spcBef>
                <a:spcPct val="0"/>
              </a:spcBef>
              <a:buFontTx/>
              <a:buNone/>
            </a:pPr>
            <a:r>
              <a:rPr lang="en-US" sz="1600"/>
              <a:t>2100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600"/>
          </a:p>
          <a:p>
            <a:pPr>
              <a:spcBef>
                <a:spcPct val="0"/>
              </a:spcBef>
              <a:buFontTx/>
              <a:buNone/>
            </a:pPr>
            <a:r>
              <a:rPr lang="en-US" sz="1600"/>
              <a:t>2000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600"/>
          </a:p>
          <a:p>
            <a:pPr>
              <a:spcBef>
                <a:spcPct val="0"/>
              </a:spcBef>
              <a:buFontTx/>
              <a:buNone/>
            </a:pPr>
            <a:r>
              <a:rPr lang="en-US" sz="1600"/>
              <a:t>1900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600"/>
          </a:p>
          <a:p>
            <a:pPr>
              <a:spcBef>
                <a:spcPct val="0"/>
              </a:spcBef>
              <a:buFontTx/>
              <a:buNone/>
            </a:pPr>
            <a:r>
              <a:rPr lang="en-US" sz="1600"/>
              <a:t>1800</a:t>
            </a: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 flipV="1">
            <a:off x="762000" y="61722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V="1">
            <a:off x="762000" y="15240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62000" y="6216650"/>
            <a:ext cx="586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>
                <a:latin typeface="Times New Roman" pitchFamily="18" charset="0"/>
              </a:rPr>
              <a:t>12    13    14   15   16   19    20   21   22   23 </a:t>
            </a:r>
          </a:p>
          <a:p>
            <a:pPr marL="457200" indent="-457200"/>
            <a:r>
              <a:rPr lang="en-US" b="1">
                <a:latin typeface="Times New Roman" pitchFamily="18" charset="0"/>
              </a:rPr>
              <a:t>October 1987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62000" y="1981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1143000" y="1981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371600" y="1981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524000" y="213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828800" y="21336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981200" y="2209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V="1">
            <a:off x="2133600" y="2286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24384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2590800" y="2590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2895600" y="2895600"/>
            <a:ext cx="79375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29718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3276600" y="43434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3352800" y="4876800"/>
            <a:ext cx="304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flipV="1">
            <a:off x="3657600" y="4495800"/>
            <a:ext cx="228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3886200" y="4495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4191000" y="4572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V="1">
            <a:off x="4267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4419600" y="4953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 flipV="1">
            <a:off x="4572000" y="4876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47244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 rot="16200000">
            <a:off x="-2774156" y="2770981"/>
            <a:ext cx="5945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Dow Jones Industrial Average   </a:t>
            </a:r>
            <a:r>
              <a:rPr lang="en-US" sz="1600" b="1">
                <a:solidFill>
                  <a:srgbClr val="FF0066"/>
                </a:solidFill>
                <a:latin typeface="Times New Roman" pitchFamily="18" charset="0"/>
              </a:rPr>
              <a:t>Dependent Variable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2270125" y="1839913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66"/>
                </a:solidFill>
                <a:latin typeface="Times New Roman" pitchFamily="18" charset="0"/>
              </a:rPr>
              <a:t>P (15, 2412)</a:t>
            </a:r>
          </a:p>
        </p:txBody>
      </p:sp>
      <p:sp>
        <p:nvSpPr>
          <p:cNvPr id="3101" name="Oval 29"/>
          <p:cNvSpPr>
            <a:spLocks noChangeArrowheads="1"/>
          </p:cNvSpPr>
          <p:nvPr/>
        </p:nvSpPr>
        <p:spPr bwMode="auto">
          <a:xfrm>
            <a:off x="2133600" y="2362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3717925" y="5802313"/>
            <a:ext cx="1106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66"/>
                </a:solidFill>
                <a:latin typeface="Times New Roman" pitchFamily="18" charset="0"/>
              </a:rPr>
              <a:t>Q (20, 1726)</a:t>
            </a:r>
          </a:p>
        </p:txBody>
      </p:sp>
      <p:sp>
        <p:nvSpPr>
          <p:cNvPr id="3103" name="Oval 31"/>
          <p:cNvSpPr>
            <a:spLocks noChangeArrowheads="1"/>
          </p:cNvSpPr>
          <p:nvPr/>
        </p:nvSpPr>
        <p:spPr bwMode="auto">
          <a:xfrm>
            <a:off x="3581400" y="6019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5943600" y="640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6384925" y="6210300"/>
            <a:ext cx="292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Time  </a:t>
            </a:r>
            <a:r>
              <a:rPr lang="en-US" b="1">
                <a:solidFill>
                  <a:srgbClr val="FF0066"/>
                </a:solidFill>
                <a:latin typeface="Times New Roman" pitchFamily="18" charset="0"/>
              </a:rPr>
              <a:t>Independent Variable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5241925" y="2424113"/>
            <a:ext cx="12652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f(15) =  2412</a:t>
            </a:r>
          </a:p>
          <a:p>
            <a:r>
              <a:rPr lang="en-US" sz="1600" b="1">
                <a:latin typeface="Times New Roman" pitchFamily="18" charset="0"/>
              </a:rPr>
              <a:t>f(20) = 1726</a:t>
            </a:r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 flipV="1">
            <a:off x="457200" y="106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838200" y="838200"/>
            <a:ext cx="814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The Dow-Jones Industrial Average value of the stock prices is given as a </a:t>
            </a:r>
          </a:p>
          <a:p>
            <a:r>
              <a:rPr lang="en-US" b="1"/>
              <a:t>function of time during  8 days from October 15 to October 22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7010400" y="6542088"/>
            <a:ext cx="1335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Input variable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 rot="-5400000">
            <a:off x="-55563" y="490538"/>
            <a:ext cx="1482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Output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b="1"/>
              <a:t>Graph of a function ( pg 39)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b="1"/>
              <a:t>The point ( a, b) lies on the graph of the function f</a:t>
            </a:r>
          </a:p>
          <a:p>
            <a:pPr>
              <a:buFontTx/>
              <a:buNone/>
            </a:pPr>
            <a:r>
              <a:rPr lang="en-US" sz="2400" b="1"/>
              <a:t>if and only if  f (a) = b</a:t>
            </a:r>
          </a:p>
          <a:p>
            <a:pPr>
              <a:buFontTx/>
              <a:buNone/>
            </a:pPr>
            <a:endParaRPr lang="en-US" sz="2400" b="1"/>
          </a:p>
          <a:p>
            <a:pPr>
              <a:buFontTx/>
              <a:buNone/>
            </a:pPr>
            <a:r>
              <a:rPr lang="en-US" sz="2800" b="1" u="sng"/>
              <a:t>Functions and coordinates</a:t>
            </a:r>
            <a:r>
              <a:rPr lang="en-US" sz="2800" b="1"/>
              <a:t> 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 b="1"/>
              <a:t>Each point on the graph of the function f has</a:t>
            </a:r>
          </a:p>
          <a:p>
            <a:pPr>
              <a:buFontTx/>
              <a:buNone/>
            </a:pPr>
            <a:r>
              <a:rPr lang="en-US" sz="2400" b="1"/>
              <a:t>coordinates ( x, f(x)) for some value of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838200"/>
          </a:xfrm>
        </p:spPr>
        <p:txBody>
          <a:bodyPr>
            <a:normAutofit fontScale="90000"/>
          </a:bodyPr>
          <a:lstStyle/>
          <a:p>
            <a:r>
              <a:rPr lang="en-US" sz="3200" b="1">
                <a:latin typeface="Times New Roman" pitchFamily="18" charset="0"/>
              </a:rPr>
              <a:t>Finding Coordinates with a Graphing Calculator</a:t>
            </a:r>
            <a:br>
              <a:rPr lang="en-US" sz="3200" b="1">
                <a:latin typeface="Times New Roman" pitchFamily="18" charset="0"/>
              </a:rPr>
            </a:br>
            <a:r>
              <a:rPr lang="en-US" sz="3200" b="1">
                <a:latin typeface="Times New Roman" pitchFamily="18" charset="0"/>
              </a:rPr>
              <a:t>Pg = 41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629025" y="2790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200400"/>
            <a:ext cx="1885950" cy="1276350"/>
          </a:xfrm>
          <a:prstGeom prst="rect">
            <a:avLst/>
          </a:prstGeom>
          <a:noFill/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629025" y="2790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200400"/>
            <a:ext cx="1885950" cy="1276350"/>
          </a:xfrm>
          <a:prstGeom prst="rect">
            <a:avLst/>
          </a:prstGeom>
          <a:noFill/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629025" y="2790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200400"/>
            <a:ext cx="1885950" cy="1276350"/>
          </a:xfrm>
          <a:prstGeom prst="rect">
            <a:avLst/>
          </a:prstGeom>
          <a:noFill/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25425" y="2667000"/>
            <a:ext cx="8861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Press Y</a:t>
            </a:r>
            <a:r>
              <a:rPr lang="en-US" b="1" baseline="-25000">
                <a:latin typeface="Times New Roman" pitchFamily="18" charset="0"/>
              </a:rPr>
              <a:t>1 </a:t>
            </a:r>
            <a:r>
              <a:rPr lang="en-US" b="1">
                <a:latin typeface="Times New Roman" pitchFamily="18" charset="0"/>
              </a:rPr>
              <a:t>enter           Press 2</a:t>
            </a:r>
            <a:r>
              <a:rPr lang="en-US" b="1" baseline="30000">
                <a:latin typeface="Times New Roman" pitchFamily="18" charset="0"/>
              </a:rPr>
              <a:t>nd</a:t>
            </a:r>
            <a:r>
              <a:rPr lang="en-US" b="1">
                <a:latin typeface="Times New Roman" pitchFamily="18" charset="0"/>
              </a:rPr>
              <a:t> and Table      Press Graph and then press, Trace and enter 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81000" y="4953000"/>
            <a:ext cx="8204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“</a:t>
            </a:r>
            <a:r>
              <a:rPr lang="en-US" sz="2400" b="1">
                <a:solidFill>
                  <a:srgbClr val="FF0066"/>
                </a:solidFill>
                <a:latin typeface="Times New Roman" pitchFamily="18" charset="0"/>
              </a:rPr>
              <a:t>Bug</a:t>
            </a:r>
            <a:r>
              <a:rPr lang="en-US" sz="2400" b="1">
                <a:latin typeface="Times New Roman" pitchFamily="18" charset="0"/>
              </a:rPr>
              <a:t>”  begins flashing on the display. The coordinates of the</a:t>
            </a:r>
          </a:p>
          <a:p>
            <a:r>
              <a:rPr lang="en-US" sz="2400" b="1">
                <a:latin typeface="Times New Roman" pitchFamily="18" charset="0"/>
              </a:rPr>
              <a:t> bug appear at the bottom of the display.Use the left and right</a:t>
            </a:r>
          </a:p>
          <a:p>
            <a:r>
              <a:rPr lang="en-US" sz="2400" b="1">
                <a:latin typeface="Times New Roman" pitchFamily="18" charset="0"/>
              </a:rPr>
              <a:t> arrows to move the bug along the graph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752600" y="1066800"/>
            <a:ext cx="4419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Graph the equation</a:t>
            </a:r>
            <a:r>
              <a:rPr lang="en-US"/>
              <a:t>    </a:t>
            </a:r>
            <a:r>
              <a:rPr lang="en-US" b="1"/>
              <a:t>Y = -2.6x – 5.4      </a:t>
            </a:r>
          </a:p>
          <a:p>
            <a:endParaRPr lang="en-US" b="1"/>
          </a:p>
          <a:p>
            <a:r>
              <a:rPr lang="en-US" b="1"/>
              <a:t>          X </a:t>
            </a:r>
            <a:r>
              <a:rPr lang="en-US" b="1" baseline="-25000"/>
              <a:t>min</a:t>
            </a:r>
            <a:r>
              <a:rPr lang="en-US" b="1"/>
              <a:t> = -5,     X </a:t>
            </a:r>
            <a:r>
              <a:rPr lang="en-US" b="1" baseline="-25000"/>
              <a:t>max</a:t>
            </a:r>
            <a:r>
              <a:rPr lang="en-US" b="1"/>
              <a:t> = 4.4, </a:t>
            </a:r>
          </a:p>
          <a:p>
            <a:r>
              <a:rPr lang="en-US" b="1"/>
              <a:t>          Y </a:t>
            </a:r>
            <a:r>
              <a:rPr lang="en-US" b="1" baseline="-25000"/>
              <a:t>min</a:t>
            </a:r>
            <a:r>
              <a:rPr lang="en-US" b="1"/>
              <a:t> = - 20 , Y </a:t>
            </a:r>
            <a:r>
              <a:rPr lang="en-US" b="1" baseline="-25000"/>
              <a:t>max</a:t>
            </a:r>
            <a:r>
              <a:rPr lang="en-US" b="1"/>
              <a:t> =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838200"/>
          </a:xfrm>
        </p:spPr>
        <p:txBody>
          <a:bodyPr/>
          <a:lstStyle/>
          <a:p>
            <a:r>
              <a:rPr lang="en-US" sz="3200" b="1"/>
              <a:t>Vertical Line Test ( pg - 43)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/>
              <a:t>A graph represents a function if and only if </a:t>
            </a:r>
            <a:r>
              <a:rPr lang="en-US" sz="2400" b="1" u="sng"/>
              <a:t>every</a:t>
            </a:r>
          </a:p>
          <a:p>
            <a:pPr>
              <a:buFontTx/>
              <a:buNone/>
            </a:pPr>
            <a:r>
              <a:rPr lang="en-US" sz="2400" b="1" u="sng"/>
              <a:t>vertical line</a:t>
            </a:r>
            <a:r>
              <a:rPr lang="en-US" sz="2400" b="1"/>
              <a:t> intersects the graph in </a:t>
            </a:r>
            <a:r>
              <a:rPr lang="en-US" sz="2400" b="1" u="sng"/>
              <a:t>at most one</a:t>
            </a:r>
          </a:p>
          <a:p>
            <a:pPr>
              <a:buFontTx/>
              <a:buNone/>
            </a:pPr>
            <a:r>
              <a:rPr lang="en-US" sz="2400" b="1" u="sng"/>
              <a:t>point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457200" y="43434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2057400" y="2133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Arc 6"/>
          <p:cNvSpPr>
            <a:spLocks/>
          </p:cNvSpPr>
          <p:nvPr/>
        </p:nvSpPr>
        <p:spPr bwMode="auto">
          <a:xfrm rot="10681090">
            <a:off x="228600" y="2286000"/>
            <a:ext cx="914400" cy="2590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Arc 7"/>
          <p:cNvSpPr>
            <a:spLocks/>
          </p:cNvSpPr>
          <p:nvPr/>
        </p:nvSpPr>
        <p:spPr bwMode="auto">
          <a:xfrm rot="27101301">
            <a:off x="2535238" y="2643188"/>
            <a:ext cx="914400" cy="990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Arc 8"/>
          <p:cNvSpPr>
            <a:spLocks/>
          </p:cNvSpPr>
          <p:nvPr/>
        </p:nvSpPr>
        <p:spPr bwMode="auto">
          <a:xfrm rot="4550594">
            <a:off x="839787" y="3732213"/>
            <a:ext cx="1216025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1752600" y="35052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838200" y="2133600"/>
            <a:ext cx="0" cy="32766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2438400" y="2209800"/>
            <a:ext cx="0" cy="35052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3124200" y="2514600"/>
            <a:ext cx="0" cy="32766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5410200" y="4572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6781800" y="23622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9" name="Arc 15"/>
          <p:cNvSpPr>
            <a:spLocks/>
          </p:cNvSpPr>
          <p:nvPr/>
        </p:nvSpPr>
        <p:spPr bwMode="auto">
          <a:xfrm rot="11257401">
            <a:off x="7010400" y="3048000"/>
            <a:ext cx="631825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7905"/>
              <a:gd name="T1" fmla="*/ 0 h 21600"/>
              <a:gd name="T2" fmla="*/ 17905 w 17905"/>
              <a:gd name="T3" fmla="*/ 9519 h 21600"/>
              <a:gd name="T4" fmla="*/ 0 w 1790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905" h="21600" fill="none" extrusionOk="0">
                <a:moveTo>
                  <a:pt x="-1" y="0"/>
                </a:moveTo>
                <a:cubicBezTo>
                  <a:pt x="7179" y="0"/>
                  <a:pt x="13889" y="3567"/>
                  <a:pt x="17905" y="9518"/>
                </a:cubicBezTo>
              </a:path>
              <a:path w="17905" h="21600" stroke="0" extrusionOk="0">
                <a:moveTo>
                  <a:pt x="-1" y="0"/>
                </a:moveTo>
                <a:cubicBezTo>
                  <a:pt x="7179" y="0"/>
                  <a:pt x="13889" y="3567"/>
                  <a:pt x="17905" y="951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Arc 16"/>
          <p:cNvSpPr>
            <a:spLocks/>
          </p:cNvSpPr>
          <p:nvPr/>
        </p:nvSpPr>
        <p:spPr bwMode="auto">
          <a:xfrm rot="17698282">
            <a:off x="7227887" y="2982913"/>
            <a:ext cx="631825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7905"/>
              <a:gd name="T1" fmla="*/ 0 h 21600"/>
              <a:gd name="T2" fmla="*/ 17905 w 17905"/>
              <a:gd name="T3" fmla="*/ 9519 h 21600"/>
              <a:gd name="T4" fmla="*/ 0 w 1790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905" h="21600" fill="none" extrusionOk="0">
                <a:moveTo>
                  <a:pt x="-1" y="0"/>
                </a:moveTo>
                <a:cubicBezTo>
                  <a:pt x="7179" y="0"/>
                  <a:pt x="13889" y="3567"/>
                  <a:pt x="17905" y="9518"/>
                </a:cubicBezTo>
              </a:path>
              <a:path w="17905" h="21600" stroke="0" extrusionOk="0">
                <a:moveTo>
                  <a:pt x="-1" y="0"/>
                </a:moveTo>
                <a:cubicBezTo>
                  <a:pt x="7179" y="0"/>
                  <a:pt x="13889" y="3567"/>
                  <a:pt x="17905" y="951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7543800" y="3962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V="1">
            <a:off x="7620000" y="2819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7239000" y="2514600"/>
            <a:ext cx="0" cy="19812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" name="Oval 20"/>
          <p:cNvSpPr>
            <a:spLocks noChangeArrowheads="1"/>
          </p:cNvSpPr>
          <p:nvPr/>
        </p:nvSpPr>
        <p:spPr bwMode="auto">
          <a:xfrm>
            <a:off x="762000" y="4648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Oval 21"/>
          <p:cNvSpPr>
            <a:spLocks noChangeArrowheads="1"/>
          </p:cNvSpPr>
          <p:nvPr/>
        </p:nvSpPr>
        <p:spPr bwMode="auto">
          <a:xfrm>
            <a:off x="2362200" y="3505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3124200" y="3352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Oval 23"/>
          <p:cNvSpPr>
            <a:spLocks noChangeArrowheads="1"/>
          </p:cNvSpPr>
          <p:nvPr/>
        </p:nvSpPr>
        <p:spPr bwMode="auto">
          <a:xfrm>
            <a:off x="7239000" y="3810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7239000" y="3200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669925" y="5984875"/>
            <a:ext cx="725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>
                <a:latin typeface="Times New Roman" pitchFamily="18" charset="0"/>
              </a:rPr>
              <a:t>Function</a:t>
            </a:r>
            <a:r>
              <a:rPr lang="en-US" sz="2400" b="1">
                <a:latin typeface="Times New Roman" pitchFamily="18" charset="0"/>
              </a:rPr>
              <a:t>                                                     </a:t>
            </a:r>
            <a:r>
              <a:rPr lang="en-US" sz="2400" b="1" u="sng">
                <a:latin typeface="Times New Roman" pitchFamily="18" charset="0"/>
              </a:rPr>
              <a:t>Not a function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2057400" y="6491288"/>
            <a:ext cx="418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Go through all example 4 ( pg 43- 44)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7854950" y="3124200"/>
            <a:ext cx="1289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Two points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3794125" y="3008313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One point</a:t>
            </a:r>
          </a:p>
        </p:txBody>
      </p:sp>
      <p:sp>
        <p:nvSpPr>
          <p:cNvPr id="6173" name="Arc 29"/>
          <p:cNvSpPr>
            <a:spLocks/>
          </p:cNvSpPr>
          <p:nvPr/>
        </p:nvSpPr>
        <p:spPr bwMode="auto">
          <a:xfrm rot="4550594">
            <a:off x="839787" y="3732213"/>
            <a:ext cx="1216025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838200"/>
          </a:xfrm>
        </p:spPr>
        <p:txBody>
          <a:bodyPr/>
          <a:lstStyle/>
          <a:p>
            <a:r>
              <a:rPr lang="en-US" sz="3200" b="1">
                <a:latin typeface="Times New Roman" pitchFamily="18" charset="0"/>
              </a:rPr>
              <a:t>Graphical Solution of Inequalities (Pg – 45, 46)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/>
              <a:t>Consider the inequality  285 – 15x &gt; 150</a:t>
            </a:r>
          </a:p>
          <a:p>
            <a:pPr>
              <a:buFontTx/>
              <a:buNone/>
            </a:pPr>
            <a:endParaRPr lang="en-US" sz="2400" b="1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62000" y="1447800"/>
            <a:ext cx="73152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 x  </a:t>
            </a:r>
            <a:r>
              <a:rPr lang="en-US" sz="1600">
                <a:latin typeface="Times New Roman" pitchFamily="18" charset="0"/>
              </a:rPr>
              <a:t>                       </a:t>
            </a:r>
            <a:r>
              <a:rPr lang="en-US" sz="1600" b="1">
                <a:latin typeface="Times New Roman" pitchFamily="18" charset="0"/>
              </a:rPr>
              <a:t>0            2          4          6           8           10           12</a:t>
            </a:r>
          </a:p>
          <a:p>
            <a:pPr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285 – 15x          285        255      225      195       165        135         105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914400" y="48768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3581400" y="2286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752600" y="49530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                        </a:t>
            </a:r>
            <a:r>
              <a:rPr lang="en-US">
                <a:latin typeface="Times New Roman" pitchFamily="18" charset="0"/>
              </a:rPr>
              <a:t>5         9       10             25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276600" y="3124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971800" y="2971800"/>
            <a:ext cx="660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300</a:t>
            </a:r>
          </a:p>
          <a:p>
            <a:endParaRPr lang="en-US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200</a:t>
            </a:r>
          </a:p>
          <a:p>
            <a:r>
              <a:rPr lang="en-US">
                <a:latin typeface="Times New Roman" pitchFamily="18" charset="0"/>
              </a:rPr>
              <a:t>150</a:t>
            </a:r>
          </a:p>
          <a:p>
            <a:r>
              <a:rPr lang="en-US">
                <a:latin typeface="Times New Roman" pitchFamily="18" charset="0"/>
              </a:rPr>
              <a:t>100</a:t>
            </a:r>
          </a:p>
          <a:p>
            <a:endParaRPr lang="en-US">
              <a:latin typeface="Times New Roman" pitchFamily="18" charset="0"/>
            </a:endParaRPr>
          </a:p>
          <a:p>
            <a:endParaRPr lang="en-US">
              <a:latin typeface="Times New Roman" pitchFamily="18" charset="0"/>
            </a:endParaRPr>
          </a:p>
          <a:p>
            <a:endParaRPr lang="en-US">
              <a:latin typeface="Times New Roman" pitchFamily="18" charset="0"/>
            </a:endParaRPr>
          </a:p>
          <a:p>
            <a:endParaRPr lang="en-US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- 100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251325" y="3009900"/>
            <a:ext cx="1455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y = 285 – 15x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>
            <a:off x="5181600" y="1143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4495800" y="3886200"/>
            <a:ext cx="0" cy="9906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819400" y="2438400"/>
            <a:ext cx="34290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 flipV="1">
            <a:off x="2819400" y="2438400"/>
            <a:ext cx="1676400" cy="13716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4495800" y="3810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403725" y="6056313"/>
            <a:ext cx="215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solution is x&lt; 9</a:t>
            </a: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6172200" y="63246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8" name="Rectangle 6"/>
          <p:cNvSpPr>
            <a:spLocks noGrp="1"/>
          </p:cNvSpPr>
          <p:nvPr>
            <p:ph idx="1"/>
          </p:nvPr>
        </p:nvSpPr>
        <p:spPr>
          <a:xfrm rot="10800000" flipV="1">
            <a:off x="2362200" y="838200"/>
            <a:ext cx="1524000" cy="1066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ln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0" y="29718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2819400" y="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7" name="Arc 5"/>
          <p:cNvSpPr>
            <a:spLocks/>
          </p:cNvSpPr>
          <p:nvPr/>
        </p:nvSpPr>
        <p:spPr bwMode="auto">
          <a:xfrm flipV="1">
            <a:off x="914400" y="2362200"/>
            <a:ext cx="14478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962400" y="8382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2286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8382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18288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CC00"/>
              </a:solidFill>
            </a:endParaRP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2286000" y="1752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2743200" y="99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3810000" y="76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4876800" y="129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438400" y="609600"/>
            <a:ext cx="2682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6</a:t>
            </a:r>
          </a:p>
          <a:p>
            <a:endParaRPr lang="en-US" sz="1200" b="1"/>
          </a:p>
          <a:p>
            <a:r>
              <a:rPr lang="en-US" sz="1200" b="1"/>
              <a:t>5</a:t>
            </a:r>
          </a:p>
          <a:p>
            <a:endParaRPr lang="en-US" sz="1200" b="1"/>
          </a:p>
          <a:p>
            <a:r>
              <a:rPr lang="en-US" sz="1200" b="1"/>
              <a:t>4</a:t>
            </a:r>
          </a:p>
          <a:p>
            <a:endParaRPr lang="en-US" sz="1200" b="1"/>
          </a:p>
          <a:p>
            <a:r>
              <a:rPr lang="en-US" sz="1200" b="1"/>
              <a:t>3</a:t>
            </a:r>
          </a:p>
          <a:p>
            <a:endParaRPr lang="en-US" sz="1200" b="1"/>
          </a:p>
          <a:p>
            <a:r>
              <a:rPr lang="en-US" sz="1200" b="1"/>
              <a:t>2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1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28600" y="3048000"/>
            <a:ext cx="8262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  </a:t>
            </a:r>
            <a:r>
              <a:rPr lang="en-US" sz="1400" b="1"/>
              <a:t>- 5     -4      -3       -2       -1              1       2       3      4       5          t                                                          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108325" y="10271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f(f)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0" y="3657600"/>
            <a:ext cx="8839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1200" b="1"/>
              <a:t>a)  Find f(-1) and f(3)</a:t>
            </a:r>
          </a:p>
          <a:p>
            <a:pPr marL="342900" indent="-342900"/>
            <a:r>
              <a:rPr lang="en-US" sz="1200" b="1">
                <a:solidFill>
                  <a:srgbClr val="FFFF00"/>
                </a:solidFill>
              </a:rPr>
              <a:t>      </a:t>
            </a:r>
            <a:r>
              <a:rPr lang="en-US" sz="1200" b="1">
                <a:solidFill>
                  <a:srgbClr val="FF0000"/>
                </a:solidFill>
              </a:rPr>
              <a:t>The points (-1,3) and (3,6) lie on the graph so f(-1) = 3 and f(3) = 6</a:t>
            </a:r>
          </a:p>
          <a:p>
            <a:pPr marL="342900" indent="-342900"/>
            <a:endParaRPr lang="en-US" sz="1200" b="1">
              <a:solidFill>
                <a:srgbClr val="FF0000"/>
              </a:solidFill>
            </a:endParaRPr>
          </a:p>
          <a:p>
            <a:pPr marL="342900" indent="-342900"/>
            <a:r>
              <a:rPr lang="en-US" sz="1200" b="1"/>
              <a:t>b) For what value(s) of t is f(t) = 5?</a:t>
            </a:r>
          </a:p>
          <a:p>
            <a:pPr marL="342900" indent="-342900"/>
            <a:r>
              <a:rPr lang="en-US" sz="1200" b="1">
                <a:solidFill>
                  <a:srgbClr val="FFFF00"/>
                </a:solidFill>
              </a:rPr>
              <a:t>      </a:t>
            </a:r>
            <a:r>
              <a:rPr lang="en-US" sz="1200" b="1">
                <a:solidFill>
                  <a:srgbClr val="FF0000"/>
                </a:solidFill>
              </a:rPr>
              <a:t>The points (0,5) and (4,5) lie on the graph so f(t) = 5 when t = 0 and t = 4</a:t>
            </a:r>
          </a:p>
          <a:p>
            <a:pPr marL="342900" indent="-342900"/>
            <a:endParaRPr lang="en-US" sz="1200" b="1">
              <a:solidFill>
                <a:srgbClr val="FF0000"/>
              </a:solidFill>
            </a:endParaRPr>
          </a:p>
          <a:p>
            <a:pPr marL="342900" indent="-342900"/>
            <a:r>
              <a:rPr lang="en-US" sz="1200" b="1"/>
              <a:t>c) Find the intercepts of the graph. List the function values given by the intercepts</a:t>
            </a:r>
          </a:p>
          <a:p>
            <a:pPr marL="342900" indent="-342900"/>
            <a:r>
              <a:rPr lang="en-US" sz="1200" b="1">
                <a:solidFill>
                  <a:srgbClr val="FFFF00"/>
                </a:solidFill>
              </a:rPr>
              <a:t>      </a:t>
            </a:r>
            <a:r>
              <a:rPr lang="en-US" sz="1200" b="1">
                <a:solidFill>
                  <a:srgbClr val="FF0000"/>
                </a:solidFill>
              </a:rPr>
              <a:t>The </a:t>
            </a:r>
            <a:r>
              <a:rPr lang="en-US" sz="1200" b="1" u="sng">
                <a:solidFill>
                  <a:srgbClr val="FF0000"/>
                </a:solidFill>
              </a:rPr>
              <a:t>t-intercept </a:t>
            </a:r>
            <a:r>
              <a:rPr lang="en-US" sz="1200" b="1">
                <a:solidFill>
                  <a:srgbClr val="FF0000"/>
                </a:solidFill>
              </a:rPr>
              <a:t>is ( -2, 0) and the </a:t>
            </a:r>
            <a:r>
              <a:rPr lang="en-US" sz="1200" b="1" u="sng">
                <a:solidFill>
                  <a:srgbClr val="FF0000"/>
                </a:solidFill>
              </a:rPr>
              <a:t>f- intercept</a:t>
            </a:r>
            <a:r>
              <a:rPr lang="en-US" sz="1200" b="1">
                <a:solidFill>
                  <a:srgbClr val="FF0000"/>
                </a:solidFill>
              </a:rPr>
              <a:t> is ( 0, 5) ; f(-2) = 0 , f(0) = 5</a:t>
            </a:r>
          </a:p>
          <a:p>
            <a:pPr marL="342900" indent="-342900"/>
            <a:endParaRPr lang="en-US" sz="1200" b="1">
              <a:solidFill>
                <a:srgbClr val="FF0000"/>
              </a:solidFill>
            </a:endParaRPr>
          </a:p>
          <a:p>
            <a:pPr marL="342900" indent="-342900"/>
            <a:r>
              <a:rPr lang="en-US" sz="1200" b="1"/>
              <a:t>d) Find the </a:t>
            </a:r>
            <a:r>
              <a:rPr lang="en-US" sz="1200" b="1" u="sng"/>
              <a:t>maximum and minimum</a:t>
            </a:r>
            <a:r>
              <a:rPr lang="en-US" sz="1200" b="1"/>
              <a:t> values of f(t)</a:t>
            </a:r>
          </a:p>
          <a:p>
            <a:pPr marL="342900" indent="-342900"/>
            <a:r>
              <a:rPr lang="en-US" sz="1200" b="1"/>
              <a:t>      </a:t>
            </a:r>
            <a:r>
              <a:rPr lang="en-US" sz="1200" b="1">
                <a:solidFill>
                  <a:srgbClr val="FF0000"/>
                </a:solidFill>
              </a:rPr>
              <a:t>The highest point is (3, 6) and the lowest is ( -4, -1) , so f(t) has a maximum value of 6 and a Minimum value of – 1</a:t>
            </a:r>
          </a:p>
          <a:p>
            <a:pPr marL="342900" indent="-342900"/>
            <a:r>
              <a:rPr lang="en-US" sz="1200" b="1"/>
              <a:t>e) For what value(s) of t does f take on its maximum and minimum values?</a:t>
            </a:r>
          </a:p>
          <a:p>
            <a:pPr marL="342900" indent="-342900"/>
            <a:r>
              <a:rPr lang="en-US" sz="1200" b="1">
                <a:solidFill>
                  <a:srgbClr val="FFFF00"/>
                </a:solidFill>
              </a:rPr>
              <a:t>      </a:t>
            </a:r>
            <a:r>
              <a:rPr lang="en-US" sz="1200" b="1">
                <a:solidFill>
                  <a:srgbClr val="FF0000"/>
                </a:solidFill>
              </a:rPr>
              <a:t>The maximum occurs for t = 3</a:t>
            </a:r>
          </a:p>
          <a:p>
            <a:pPr marL="342900" indent="-342900"/>
            <a:r>
              <a:rPr lang="en-US" sz="1200" b="1">
                <a:solidFill>
                  <a:srgbClr val="FF0000"/>
                </a:solidFill>
              </a:rPr>
              <a:t>      The minimum occurs for t = - 4</a:t>
            </a:r>
          </a:p>
          <a:p>
            <a:pPr marL="342900" indent="-342900"/>
            <a:r>
              <a:rPr lang="en-US" sz="1200" b="1"/>
              <a:t>f) On what intervals is the function </a:t>
            </a:r>
            <a:r>
              <a:rPr lang="en-US" sz="1200" b="1" u="sng"/>
              <a:t>increasing</a:t>
            </a:r>
            <a:r>
              <a:rPr lang="en-US" sz="1200" b="1"/>
              <a:t> ? </a:t>
            </a:r>
            <a:r>
              <a:rPr lang="en-US" sz="1200" b="1" u="sng"/>
              <a:t>Decreasing</a:t>
            </a:r>
            <a:r>
              <a:rPr lang="en-US" sz="1200" b="1"/>
              <a:t> ?</a:t>
            </a:r>
          </a:p>
          <a:p>
            <a:pPr marL="342900" indent="-342900"/>
            <a:r>
              <a:rPr lang="en-US" sz="1200" b="1">
                <a:solidFill>
                  <a:srgbClr val="FFFF00"/>
                </a:solidFill>
              </a:rPr>
              <a:t>      </a:t>
            </a:r>
            <a:r>
              <a:rPr lang="en-US" sz="1200" b="1" u="sng">
                <a:solidFill>
                  <a:srgbClr val="FF0000"/>
                </a:solidFill>
              </a:rPr>
              <a:t>The function increasing</a:t>
            </a:r>
            <a:r>
              <a:rPr lang="en-US" sz="1200" b="1">
                <a:solidFill>
                  <a:srgbClr val="FF0000"/>
                </a:solidFill>
              </a:rPr>
              <a:t> on the interval ( - 4, 3 ) and </a:t>
            </a:r>
            <a:r>
              <a:rPr lang="en-US" sz="1200" b="1" u="sng">
                <a:solidFill>
                  <a:srgbClr val="FF0000"/>
                </a:solidFill>
              </a:rPr>
              <a:t>decreasing</a:t>
            </a:r>
            <a:r>
              <a:rPr lang="en-US" sz="1200" b="1">
                <a:solidFill>
                  <a:srgbClr val="FF0000"/>
                </a:solidFill>
              </a:rPr>
              <a:t> on the interval ( 3, 5 )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0" y="0"/>
            <a:ext cx="1636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Ex 1.3</a:t>
            </a:r>
            <a:r>
              <a:rPr lang="en-US" sz="2000" b="1"/>
              <a:t> </a:t>
            </a:r>
          </a:p>
          <a:p>
            <a:r>
              <a:rPr lang="en-US" sz="2000" b="1"/>
              <a:t>No 4 (pg 49)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1736725" y="1611313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(-1,3)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946525" y="315913"/>
            <a:ext cx="59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(3, 6)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965325" y="1001713"/>
            <a:ext cx="547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(0,5)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5089525" y="1230313"/>
            <a:ext cx="59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(4, 5)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431925" y="2601913"/>
            <a:ext cx="6607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 smtClean="0"/>
              <a:t>(-2, 0)</a:t>
            </a:r>
            <a:endParaRPr lang="en-US" sz="1400" b="1" dirty="0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2270125" y="11113"/>
            <a:ext cx="24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f</a:t>
            </a: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5105400" y="3200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V="1">
            <a:off x="2590800" y="152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V="1">
            <a:off x="4343400" y="457200"/>
            <a:ext cx="914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5241925" y="288925"/>
            <a:ext cx="1482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Highest point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457200" y="3429000"/>
            <a:ext cx="763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(- 4, -1)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1676400" y="3429000"/>
            <a:ext cx="1438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Lowest point</a:t>
            </a:r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1066800" y="33528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0" y="2462213"/>
            <a:ext cx="1281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x- intercept</a:t>
            </a:r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1371600" y="25908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1143000" y="557213"/>
            <a:ext cx="1223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y-intercept</a:t>
            </a:r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>
            <a:off x="2438400" y="838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2800" b="1"/>
              <a:t>No. 13. Make a table of values and sketch a graph</a:t>
            </a:r>
            <a:br>
              <a:rPr lang="en-US" sz="2800" b="1"/>
            </a:br>
            <a:r>
              <a:rPr lang="en-US" sz="2800" b="1"/>
              <a:t>( Use calculator) Pg 51</a:t>
            </a: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2667000"/>
            <a:ext cx="1885950" cy="1276350"/>
          </a:xfrm>
          <a:noFill/>
          <a:ln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6670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25908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48006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12725" y="1941513"/>
            <a:ext cx="7402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   </a:t>
            </a:r>
            <a:r>
              <a:rPr lang="en-US" b="1"/>
              <a:t>Enter </a:t>
            </a:r>
            <a:r>
              <a:rPr lang="en-US" b="1" u="sng"/>
              <a:t>Y</a:t>
            </a:r>
            <a:r>
              <a:rPr lang="en-US" b="1" u="sng" baseline="-25000"/>
              <a:t>1</a:t>
            </a:r>
            <a:r>
              <a:rPr lang="en-US" b="1" u="sng"/>
              <a:t> </a:t>
            </a:r>
            <a:r>
              <a:rPr lang="en-US" b="1"/>
              <a:t>               Enter the values in </a:t>
            </a:r>
            <a:r>
              <a:rPr lang="en-US" b="1" u="sng"/>
              <a:t>window</a:t>
            </a:r>
            <a:r>
              <a:rPr lang="en-US" b="1"/>
              <a:t>     Hit </a:t>
            </a:r>
            <a:r>
              <a:rPr lang="en-US" b="1" u="sng"/>
              <a:t>2</a:t>
            </a:r>
            <a:r>
              <a:rPr lang="en-US" b="1" u="sng" baseline="30000"/>
              <a:t>nd</a:t>
            </a:r>
            <a:r>
              <a:rPr lang="en-US" b="1" u="sng"/>
              <a:t> </a:t>
            </a:r>
            <a:r>
              <a:rPr lang="en-US" b="1"/>
              <a:t>and </a:t>
            </a:r>
            <a:r>
              <a:rPr lang="en-US" b="1" u="sng"/>
              <a:t>table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489325" y="4379913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Hit </a:t>
            </a:r>
            <a:r>
              <a:rPr lang="en-US" b="1" u="sng"/>
              <a:t>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400" b="1"/>
              <a:t>No. 35 ( Pg 55)</a:t>
            </a:r>
            <a:r>
              <a:rPr lang="en-US" sz="2000" b="1"/>
              <a:t/>
            </a:r>
            <a:br>
              <a:rPr lang="en-US" sz="2000" b="1"/>
            </a:br>
            <a:r>
              <a:rPr lang="en-US" sz="2000" b="1"/>
              <a:t>Graph y</a:t>
            </a:r>
            <a:r>
              <a:rPr lang="en-US" sz="2000" b="1" baseline="-25000"/>
              <a:t>1</a:t>
            </a:r>
            <a:r>
              <a:rPr lang="en-US" sz="2000" b="1"/>
              <a:t> = 0.5x</a:t>
            </a:r>
            <a:r>
              <a:rPr lang="en-US" sz="2000" b="1" baseline="30000"/>
              <a:t>3</a:t>
            </a:r>
            <a:r>
              <a:rPr lang="en-US" sz="2000" b="1"/>
              <a:t> – 4x</a:t>
            </a:r>
            <a:br>
              <a:rPr lang="en-US" sz="2000" b="1"/>
            </a:br>
            <a:r>
              <a:rPr lang="en-US" sz="2000" b="1"/>
              <a:t>Estimate the </a:t>
            </a:r>
            <a:r>
              <a:rPr lang="en-US" sz="2000" b="1" u="sng"/>
              <a:t>coordinates of the turning point</a:t>
            </a:r>
            <a:r>
              <a:rPr lang="en-US" sz="2000" b="1"/>
              <a:t> ( Increasing and decreasing or vice versa and </a:t>
            </a:r>
            <a:r>
              <a:rPr lang="en-US" sz="2000" b="1" u="sng"/>
              <a:t>write equation</a:t>
            </a:r>
            <a:r>
              <a:rPr lang="en-US" sz="2000" b="1"/>
              <a:t> of the form F(a) = b for each turning point</a:t>
            </a:r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24200" y="2133600"/>
            <a:ext cx="1885950" cy="1276350"/>
          </a:xfrm>
          <a:noFill/>
          <a:ln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1336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2209800"/>
            <a:ext cx="31242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838200" y="4800600"/>
            <a:ext cx="6762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Turning points</a:t>
            </a:r>
            <a:r>
              <a:rPr lang="en-US"/>
              <a:t> are approximately ( -1.6, 4.352) and ( 1.6, - 4.352)</a:t>
            </a:r>
          </a:p>
          <a:p>
            <a:r>
              <a:rPr lang="en-US"/>
              <a:t>And </a:t>
            </a:r>
            <a:r>
              <a:rPr lang="en-US" u="sng"/>
              <a:t>equations</a:t>
            </a:r>
            <a:r>
              <a:rPr lang="en-US"/>
              <a:t> are </a:t>
            </a:r>
          </a:p>
          <a:p>
            <a:r>
              <a:rPr lang="en-US"/>
              <a:t> F ( - 1.6) = 4.352</a:t>
            </a:r>
          </a:p>
          <a:p>
            <a:r>
              <a:rPr lang="en-US"/>
              <a:t> F(1.6) = -4.352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17525" y="1636713"/>
            <a:ext cx="728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   Enter </a:t>
            </a:r>
            <a:r>
              <a:rPr lang="en-US" u="sng"/>
              <a:t>Y1    </a:t>
            </a:r>
            <a:r>
              <a:rPr lang="en-US"/>
              <a:t>                            Enter</a:t>
            </a:r>
            <a:r>
              <a:rPr lang="en-US" u="sng"/>
              <a:t> Window</a:t>
            </a:r>
            <a:r>
              <a:rPr lang="en-US"/>
              <a:t>                       Hit </a:t>
            </a:r>
            <a:r>
              <a:rPr lang="en-US" u="sng"/>
              <a:t>Graph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943600" y="2438400"/>
            <a:ext cx="1196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( -1.6, 4.352)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391400" y="3784600"/>
            <a:ext cx="1138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( 1.6, 4.352)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H="1" flipV="1">
            <a:off x="7620000" y="3733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6705600" y="27432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1370</Words>
  <Application>Microsoft Office PowerPoint</Application>
  <PresentationFormat>On-screen Show (4:3)</PresentationFormat>
  <Paragraphs>286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 1.3 - Graphs of Functions Ch 1.4 - Slope and Rate of Change</vt:lpstr>
      <vt:lpstr> Ch 1.3 Graphs of Functions (Pg 39)( Ex 1) Reading Function Values from a Graph </vt:lpstr>
      <vt:lpstr>Graph of a function ( pg 39)</vt:lpstr>
      <vt:lpstr>Finding Coordinates with a Graphing Calculator Pg = 41</vt:lpstr>
      <vt:lpstr>Vertical Line Test ( pg - 43)</vt:lpstr>
      <vt:lpstr>Graphical Solution of Inequalities (Pg – 45, 46)</vt:lpstr>
      <vt:lpstr>Slide 7</vt:lpstr>
      <vt:lpstr>No. 13. Make a table of values and sketch a graph ( Use calculator) Pg 51</vt:lpstr>
      <vt:lpstr>No. 35 ( Pg 55) Graph y1 = 0.5x3 – 4x Estimate the coordinates of the turning point ( Increasing and decreasing or vice versa and write equation of the form F(a) = b for each turning point</vt:lpstr>
      <vt:lpstr>1.4  Measuring Steepness ( pg 57)</vt:lpstr>
      <vt:lpstr>1.4 Slope  (Pg 59)</vt:lpstr>
      <vt:lpstr>Notation for Slope  (Pg 60)</vt:lpstr>
      <vt:lpstr>Significance of the slope (Ex 6, Pg 63) The distance in miles traveled by a big-rig truck driver after t hours on the road.  Compute the slope and what does the slope tell us ?</vt:lpstr>
      <vt:lpstr> Formula for Slope two point slope form (Pg 64) </vt:lpstr>
      <vt:lpstr>Slope formula in Function Notation ( Pg 64 )</vt:lpstr>
      <vt:lpstr>  Ex 1.4 ( Pg = 67) No 11 .   a) Graph each line by the intercept method  b) Use the intercepts to compute the slope                           2y + 6x = -18</vt:lpstr>
      <vt:lpstr>No. 34  The graph shows the amount of garbage, G (in tons), that has been deposited at a dump site t years after new regulations go into effect a) Choose two points and compute the slope of the graph ( including units ) b) Explain what the slope measures in the context of the problem</vt:lpstr>
      <vt:lpstr>  Evaluate the function at x = a and x = b, and find the slope of the line segment joining the two corresponding points on the graph, illustrate the line segment on a graph of the function  No 55   h(x)=   4                    a)  a = 0, b = 6       b) a = -1, b = 2                                        x + 2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1.3 - Graphs of Functions Ch 1.4 - Slope and Rate of Change</dc:title>
  <dc:creator>Hari Saha</dc:creator>
  <cp:lastModifiedBy>AV</cp:lastModifiedBy>
  <cp:revision>6</cp:revision>
  <dcterms:created xsi:type="dcterms:W3CDTF">2008-08-30T20:33:37Z</dcterms:created>
  <dcterms:modified xsi:type="dcterms:W3CDTF">2009-09-02T21:14:52Z</dcterms:modified>
</cp:coreProperties>
</file>